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notesMasterIdLst>
    <p:notesMasterId r:id="rId3"/>
  </p:notesMasterIdLst>
  <p:sldIdLst>
    <p:sldId id="257" r:id="rId2"/>
  </p:sldIdLst>
  <p:sldSz cx="30279975" cy="42808525"/>
  <p:notesSz cx="6858000" cy="9144000"/>
  <p:defaultTextStyle>
    <a:defPPr>
      <a:defRPr lang="fr-FR"/>
    </a:defPPr>
    <a:lvl1pPr marL="0" algn="l" defTabSz="4176285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1pPr>
    <a:lvl2pPr marL="2088143" algn="l" defTabSz="4176285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2pPr>
    <a:lvl3pPr marL="4176285" algn="l" defTabSz="4176285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3pPr>
    <a:lvl4pPr marL="6264428" algn="l" defTabSz="4176285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4pPr>
    <a:lvl5pPr marL="8352570" algn="l" defTabSz="4176285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5pPr>
    <a:lvl6pPr marL="10440714" algn="l" defTabSz="4176285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6pPr>
    <a:lvl7pPr marL="12528857" algn="l" defTabSz="4176285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7pPr>
    <a:lvl8pPr marL="14616999" algn="l" defTabSz="4176285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8pPr>
    <a:lvl9pPr marL="16705142" algn="l" defTabSz="4176285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4C66FA7A-CFC8-4807-A3F4-E0AB3A33A78A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2364" y="-4800"/>
      </p:cViewPr>
      <p:guideLst>
        <p:guide orient="horz" pos="13483"/>
        <p:guide pos="95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D6BCD-CAC2-498D-80E6-4B210E4020AD}" type="datetimeFigureOut">
              <a:rPr lang="fr-FR" smtClean="0"/>
              <a:pPr/>
              <a:t>27/11/2024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A807F-7FF6-444E-8F61-C9C61EDC1B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08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6058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880293" algn="l" defTabSz="176058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760586" algn="l" defTabSz="176058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640879" algn="l" defTabSz="176058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521172" algn="l" defTabSz="176058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401464" algn="l" defTabSz="176058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281757" algn="l" defTabSz="176058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162050" algn="l" defTabSz="176058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7042343" algn="l" defTabSz="176058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17738" y="685800"/>
            <a:ext cx="242252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AF5CA-3444-45F5-91DF-DE30837E228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02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84997" y="7005935"/>
            <a:ext cx="22709981" cy="14903709"/>
          </a:xfrm>
        </p:spPr>
        <p:txBody>
          <a:bodyPr anchor="b"/>
          <a:lstStyle>
            <a:lvl1pPr algn="ctr">
              <a:defRPr sz="14902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84997" y="22484388"/>
            <a:ext cx="22709981" cy="10335481"/>
          </a:xfrm>
        </p:spPr>
        <p:txBody>
          <a:bodyPr/>
          <a:lstStyle>
            <a:lvl1pPr marL="0" indent="0" algn="ctr">
              <a:buNone/>
              <a:defRPr sz="5961"/>
            </a:lvl1pPr>
            <a:lvl2pPr marL="1135502" indent="0" algn="ctr">
              <a:buNone/>
              <a:defRPr sz="4967"/>
            </a:lvl2pPr>
            <a:lvl3pPr marL="2271004" indent="0" algn="ctr">
              <a:buNone/>
              <a:defRPr sz="4470"/>
            </a:lvl3pPr>
            <a:lvl4pPr marL="3406506" indent="0" algn="ctr">
              <a:buNone/>
              <a:defRPr sz="3974"/>
            </a:lvl4pPr>
            <a:lvl5pPr marL="4542008" indent="0" algn="ctr">
              <a:buNone/>
              <a:defRPr sz="3974"/>
            </a:lvl5pPr>
            <a:lvl6pPr marL="5677510" indent="0" algn="ctr">
              <a:buNone/>
              <a:defRPr sz="3974"/>
            </a:lvl6pPr>
            <a:lvl7pPr marL="6813012" indent="0" algn="ctr">
              <a:buNone/>
              <a:defRPr sz="3974"/>
            </a:lvl7pPr>
            <a:lvl8pPr marL="7948513" indent="0" algn="ctr">
              <a:buNone/>
              <a:defRPr sz="3974"/>
            </a:lvl8pPr>
            <a:lvl9pPr marL="9084015" indent="0" algn="ctr">
              <a:buNone/>
              <a:defRPr sz="3974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726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202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669107" y="2279158"/>
            <a:ext cx="6529120" cy="36278246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81748" y="2279158"/>
            <a:ext cx="19208859" cy="36278246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342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715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5978" y="10672409"/>
            <a:ext cx="26116478" cy="17807154"/>
          </a:xfrm>
        </p:spPr>
        <p:txBody>
          <a:bodyPr anchor="b"/>
          <a:lstStyle>
            <a:lvl1pPr>
              <a:defRPr sz="14902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65978" y="28648026"/>
            <a:ext cx="26116478" cy="9364362"/>
          </a:xfrm>
        </p:spPr>
        <p:txBody>
          <a:bodyPr/>
          <a:lstStyle>
            <a:lvl1pPr marL="0" indent="0">
              <a:buNone/>
              <a:defRPr sz="5961">
                <a:solidFill>
                  <a:schemeClr val="tx1">
                    <a:tint val="75000"/>
                  </a:schemeClr>
                </a:solidFill>
              </a:defRPr>
            </a:lvl1pPr>
            <a:lvl2pPr marL="1135502" indent="0">
              <a:buNone/>
              <a:defRPr sz="4967">
                <a:solidFill>
                  <a:schemeClr val="tx1">
                    <a:tint val="75000"/>
                  </a:schemeClr>
                </a:solidFill>
              </a:defRPr>
            </a:lvl2pPr>
            <a:lvl3pPr marL="2271004" indent="0">
              <a:buNone/>
              <a:defRPr sz="4470">
                <a:solidFill>
                  <a:schemeClr val="tx1">
                    <a:tint val="75000"/>
                  </a:schemeClr>
                </a:solidFill>
              </a:defRPr>
            </a:lvl3pPr>
            <a:lvl4pPr marL="3406506" indent="0">
              <a:buNone/>
              <a:defRPr sz="3974">
                <a:solidFill>
                  <a:schemeClr val="tx1">
                    <a:tint val="75000"/>
                  </a:schemeClr>
                </a:solidFill>
              </a:defRPr>
            </a:lvl4pPr>
            <a:lvl5pPr marL="4542008" indent="0">
              <a:buNone/>
              <a:defRPr sz="3974">
                <a:solidFill>
                  <a:schemeClr val="tx1">
                    <a:tint val="75000"/>
                  </a:schemeClr>
                </a:solidFill>
              </a:defRPr>
            </a:lvl5pPr>
            <a:lvl6pPr marL="5677510" indent="0">
              <a:buNone/>
              <a:defRPr sz="3974">
                <a:solidFill>
                  <a:schemeClr val="tx1">
                    <a:tint val="75000"/>
                  </a:schemeClr>
                </a:solidFill>
              </a:defRPr>
            </a:lvl6pPr>
            <a:lvl7pPr marL="6813012" indent="0">
              <a:buNone/>
              <a:defRPr sz="3974">
                <a:solidFill>
                  <a:schemeClr val="tx1">
                    <a:tint val="75000"/>
                  </a:schemeClr>
                </a:solidFill>
              </a:defRPr>
            </a:lvl7pPr>
            <a:lvl8pPr marL="7948513" indent="0">
              <a:buNone/>
              <a:defRPr sz="3974">
                <a:solidFill>
                  <a:schemeClr val="tx1">
                    <a:tint val="75000"/>
                  </a:schemeClr>
                </a:solidFill>
              </a:defRPr>
            </a:lvl8pPr>
            <a:lvl9pPr marL="9084015" indent="0">
              <a:buNone/>
              <a:defRPr sz="39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714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81748" y="11395788"/>
            <a:ext cx="12868989" cy="2716161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29238" y="11395788"/>
            <a:ext cx="12868989" cy="2716161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27/11/2024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223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5692" y="2279161"/>
            <a:ext cx="26116478" cy="827433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85693" y="10494037"/>
            <a:ext cx="12809848" cy="5142966"/>
          </a:xfrm>
        </p:spPr>
        <p:txBody>
          <a:bodyPr anchor="b"/>
          <a:lstStyle>
            <a:lvl1pPr marL="0" indent="0">
              <a:buNone/>
              <a:defRPr sz="5961" b="1"/>
            </a:lvl1pPr>
            <a:lvl2pPr marL="1135502" indent="0">
              <a:buNone/>
              <a:defRPr sz="4967" b="1"/>
            </a:lvl2pPr>
            <a:lvl3pPr marL="2271004" indent="0">
              <a:buNone/>
              <a:defRPr sz="4470" b="1"/>
            </a:lvl3pPr>
            <a:lvl4pPr marL="3406506" indent="0">
              <a:buNone/>
              <a:defRPr sz="3974" b="1"/>
            </a:lvl4pPr>
            <a:lvl5pPr marL="4542008" indent="0">
              <a:buNone/>
              <a:defRPr sz="3974" b="1"/>
            </a:lvl5pPr>
            <a:lvl6pPr marL="5677510" indent="0">
              <a:buNone/>
              <a:defRPr sz="3974" b="1"/>
            </a:lvl6pPr>
            <a:lvl7pPr marL="6813012" indent="0">
              <a:buNone/>
              <a:defRPr sz="3974" b="1"/>
            </a:lvl7pPr>
            <a:lvl8pPr marL="7948513" indent="0">
              <a:buNone/>
              <a:defRPr sz="3974" b="1"/>
            </a:lvl8pPr>
            <a:lvl9pPr marL="9084015" indent="0">
              <a:buNone/>
              <a:defRPr sz="3974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085693" y="15637003"/>
            <a:ext cx="12809848" cy="229996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29238" y="10494037"/>
            <a:ext cx="12872933" cy="5142966"/>
          </a:xfrm>
        </p:spPr>
        <p:txBody>
          <a:bodyPr anchor="b"/>
          <a:lstStyle>
            <a:lvl1pPr marL="0" indent="0">
              <a:buNone/>
              <a:defRPr sz="5961" b="1"/>
            </a:lvl1pPr>
            <a:lvl2pPr marL="1135502" indent="0">
              <a:buNone/>
              <a:defRPr sz="4967" b="1"/>
            </a:lvl2pPr>
            <a:lvl3pPr marL="2271004" indent="0">
              <a:buNone/>
              <a:defRPr sz="4470" b="1"/>
            </a:lvl3pPr>
            <a:lvl4pPr marL="3406506" indent="0">
              <a:buNone/>
              <a:defRPr sz="3974" b="1"/>
            </a:lvl4pPr>
            <a:lvl5pPr marL="4542008" indent="0">
              <a:buNone/>
              <a:defRPr sz="3974" b="1"/>
            </a:lvl5pPr>
            <a:lvl6pPr marL="5677510" indent="0">
              <a:buNone/>
              <a:defRPr sz="3974" b="1"/>
            </a:lvl6pPr>
            <a:lvl7pPr marL="6813012" indent="0">
              <a:buNone/>
              <a:defRPr sz="3974" b="1"/>
            </a:lvl7pPr>
            <a:lvl8pPr marL="7948513" indent="0">
              <a:buNone/>
              <a:defRPr sz="3974" b="1"/>
            </a:lvl8pPr>
            <a:lvl9pPr marL="9084015" indent="0">
              <a:buNone/>
              <a:defRPr sz="3974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29238" y="15637003"/>
            <a:ext cx="12872933" cy="229996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27/11/2024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002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27/11/2024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496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27/11/2024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551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5694" y="2853902"/>
            <a:ext cx="9766079" cy="9988656"/>
          </a:xfrm>
        </p:spPr>
        <p:txBody>
          <a:bodyPr anchor="b"/>
          <a:lstStyle>
            <a:lvl1pPr>
              <a:defRPr sz="7948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72933" y="6163638"/>
            <a:ext cx="15329237" cy="30421799"/>
          </a:xfrm>
        </p:spPr>
        <p:txBody>
          <a:bodyPr/>
          <a:lstStyle>
            <a:lvl1pPr>
              <a:defRPr sz="7948"/>
            </a:lvl1pPr>
            <a:lvl2pPr>
              <a:defRPr sz="6954"/>
            </a:lvl2pPr>
            <a:lvl3pPr>
              <a:defRPr sz="5961"/>
            </a:lvl3pPr>
            <a:lvl4pPr>
              <a:defRPr sz="4967"/>
            </a:lvl4pPr>
            <a:lvl5pPr>
              <a:defRPr sz="4967"/>
            </a:lvl5pPr>
            <a:lvl6pPr>
              <a:defRPr sz="4967"/>
            </a:lvl6pPr>
            <a:lvl7pPr>
              <a:defRPr sz="4967"/>
            </a:lvl7pPr>
            <a:lvl8pPr>
              <a:defRPr sz="4967"/>
            </a:lvl8pPr>
            <a:lvl9pPr>
              <a:defRPr sz="496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85694" y="12842558"/>
            <a:ext cx="9766079" cy="23792426"/>
          </a:xfrm>
        </p:spPr>
        <p:txBody>
          <a:bodyPr/>
          <a:lstStyle>
            <a:lvl1pPr marL="0" indent="0">
              <a:buNone/>
              <a:defRPr sz="3974"/>
            </a:lvl1pPr>
            <a:lvl2pPr marL="1135502" indent="0">
              <a:buNone/>
              <a:defRPr sz="3477"/>
            </a:lvl2pPr>
            <a:lvl3pPr marL="2271004" indent="0">
              <a:buNone/>
              <a:defRPr sz="2980"/>
            </a:lvl3pPr>
            <a:lvl4pPr marL="3406506" indent="0">
              <a:buNone/>
              <a:defRPr sz="2484"/>
            </a:lvl4pPr>
            <a:lvl5pPr marL="4542008" indent="0">
              <a:buNone/>
              <a:defRPr sz="2484"/>
            </a:lvl5pPr>
            <a:lvl6pPr marL="5677510" indent="0">
              <a:buNone/>
              <a:defRPr sz="2484"/>
            </a:lvl6pPr>
            <a:lvl7pPr marL="6813012" indent="0">
              <a:buNone/>
              <a:defRPr sz="2484"/>
            </a:lvl7pPr>
            <a:lvl8pPr marL="7948513" indent="0">
              <a:buNone/>
              <a:defRPr sz="2484"/>
            </a:lvl8pPr>
            <a:lvl9pPr marL="9084015" indent="0">
              <a:buNone/>
              <a:defRPr sz="2484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27/11/2024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60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5694" y="2853902"/>
            <a:ext cx="9766079" cy="9988656"/>
          </a:xfrm>
        </p:spPr>
        <p:txBody>
          <a:bodyPr anchor="b"/>
          <a:lstStyle>
            <a:lvl1pPr>
              <a:defRPr sz="7948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2872933" y="6163638"/>
            <a:ext cx="15329237" cy="30421799"/>
          </a:xfrm>
        </p:spPr>
        <p:txBody>
          <a:bodyPr/>
          <a:lstStyle>
            <a:lvl1pPr marL="0" indent="0">
              <a:buNone/>
              <a:defRPr sz="7948"/>
            </a:lvl1pPr>
            <a:lvl2pPr marL="1135502" indent="0">
              <a:buNone/>
              <a:defRPr sz="6954"/>
            </a:lvl2pPr>
            <a:lvl3pPr marL="2271004" indent="0">
              <a:buNone/>
              <a:defRPr sz="5961"/>
            </a:lvl3pPr>
            <a:lvl4pPr marL="3406506" indent="0">
              <a:buNone/>
              <a:defRPr sz="4967"/>
            </a:lvl4pPr>
            <a:lvl5pPr marL="4542008" indent="0">
              <a:buNone/>
              <a:defRPr sz="4967"/>
            </a:lvl5pPr>
            <a:lvl6pPr marL="5677510" indent="0">
              <a:buNone/>
              <a:defRPr sz="4967"/>
            </a:lvl6pPr>
            <a:lvl7pPr marL="6813012" indent="0">
              <a:buNone/>
              <a:defRPr sz="4967"/>
            </a:lvl7pPr>
            <a:lvl8pPr marL="7948513" indent="0">
              <a:buNone/>
              <a:defRPr sz="4967"/>
            </a:lvl8pPr>
            <a:lvl9pPr marL="9084015" indent="0">
              <a:buNone/>
              <a:defRPr sz="4967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85694" y="12842558"/>
            <a:ext cx="9766079" cy="23792426"/>
          </a:xfrm>
        </p:spPr>
        <p:txBody>
          <a:bodyPr/>
          <a:lstStyle>
            <a:lvl1pPr marL="0" indent="0">
              <a:buNone/>
              <a:defRPr sz="3974"/>
            </a:lvl1pPr>
            <a:lvl2pPr marL="1135502" indent="0">
              <a:buNone/>
              <a:defRPr sz="3477"/>
            </a:lvl2pPr>
            <a:lvl3pPr marL="2271004" indent="0">
              <a:buNone/>
              <a:defRPr sz="2980"/>
            </a:lvl3pPr>
            <a:lvl4pPr marL="3406506" indent="0">
              <a:buNone/>
              <a:defRPr sz="2484"/>
            </a:lvl4pPr>
            <a:lvl5pPr marL="4542008" indent="0">
              <a:buNone/>
              <a:defRPr sz="2484"/>
            </a:lvl5pPr>
            <a:lvl6pPr marL="5677510" indent="0">
              <a:buNone/>
              <a:defRPr sz="2484"/>
            </a:lvl6pPr>
            <a:lvl7pPr marL="6813012" indent="0">
              <a:buNone/>
              <a:defRPr sz="2484"/>
            </a:lvl7pPr>
            <a:lvl8pPr marL="7948513" indent="0">
              <a:buNone/>
              <a:defRPr sz="2484"/>
            </a:lvl8pPr>
            <a:lvl9pPr marL="9084015" indent="0">
              <a:buNone/>
              <a:defRPr sz="2484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27/11/2024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763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81749" y="2279161"/>
            <a:ext cx="26116478" cy="827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81749" y="11395788"/>
            <a:ext cx="26116478" cy="2716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081748" y="39677164"/>
            <a:ext cx="6812994" cy="2279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27/11/2024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030242" y="39677164"/>
            <a:ext cx="10219492" cy="2279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385233" y="39677164"/>
            <a:ext cx="6812994" cy="2279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044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l" defTabSz="2271004" rtl="0" eaLnBrk="1" latinLnBrk="0" hangingPunct="1">
        <a:lnSpc>
          <a:spcPct val="90000"/>
        </a:lnSpc>
        <a:spcBef>
          <a:spcPct val="0"/>
        </a:spcBef>
        <a:buNone/>
        <a:defRPr sz="109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751" indent="-567751" algn="l" defTabSz="2271004" rtl="0" eaLnBrk="1" latinLnBrk="0" hangingPunct="1">
        <a:lnSpc>
          <a:spcPct val="90000"/>
        </a:lnSpc>
        <a:spcBef>
          <a:spcPts val="2484"/>
        </a:spcBef>
        <a:buFont typeface="Arial" panose="020B0604020202020204" pitchFamily="34" charset="0"/>
        <a:buChar char="•"/>
        <a:defRPr sz="6954" kern="1200">
          <a:solidFill>
            <a:schemeClr val="tx1"/>
          </a:solidFill>
          <a:latin typeface="+mn-lt"/>
          <a:ea typeface="+mn-ea"/>
          <a:cs typeface="+mn-cs"/>
        </a:defRPr>
      </a:lvl1pPr>
      <a:lvl2pPr marL="1703253" indent="-567751" algn="l" defTabSz="2271004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5961" kern="1200">
          <a:solidFill>
            <a:schemeClr val="tx1"/>
          </a:solidFill>
          <a:latin typeface="+mn-lt"/>
          <a:ea typeface="+mn-ea"/>
          <a:cs typeface="+mn-cs"/>
        </a:defRPr>
      </a:lvl2pPr>
      <a:lvl3pPr marL="2838755" indent="-567751" algn="l" defTabSz="2271004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967" kern="1200">
          <a:solidFill>
            <a:schemeClr val="tx1"/>
          </a:solidFill>
          <a:latin typeface="+mn-lt"/>
          <a:ea typeface="+mn-ea"/>
          <a:cs typeface="+mn-cs"/>
        </a:defRPr>
      </a:lvl3pPr>
      <a:lvl4pPr marL="3974257" indent="-567751" algn="l" defTabSz="2271004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9759" indent="-567751" algn="l" defTabSz="2271004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5261" indent="-567751" algn="l" defTabSz="2271004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80762" indent="-567751" algn="l" defTabSz="2271004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6264" indent="-567751" algn="l" defTabSz="2271004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51766" indent="-567751" algn="l" defTabSz="2271004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271004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502" algn="l" defTabSz="2271004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1004" algn="l" defTabSz="2271004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6506" algn="l" defTabSz="2271004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2008" algn="l" defTabSz="2271004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7510" algn="l" defTabSz="2271004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3012" algn="l" defTabSz="2271004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8513" algn="l" defTabSz="2271004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4015" algn="l" defTabSz="2271004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372749" y="614467"/>
            <a:ext cx="21443238" cy="43070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3949" tIns="181975" rIns="363949" bIns="181975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6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BIOTHERAPIE DANS LA BPCO</a:t>
            </a:r>
            <a:endParaRPr lang="fr-FR" sz="6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800" dirty="0" smtClean="0">
                <a:latin typeface="Arial" pitchFamily="34" charset="0"/>
                <a:cs typeface="Arial" pitchFamily="34" charset="0"/>
              </a:rPr>
              <a:t>I.TOUARI, A. KHELIOUEN, I, AMRANI, F. MEGDOUD,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800" dirty="0" smtClean="0">
                <a:latin typeface="Arial" pitchFamily="34" charset="0"/>
                <a:cs typeface="Arial" pitchFamily="34" charset="0"/>
              </a:rPr>
              <a:t>M. GHARNAOUT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fr-FR" sz="4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ervice </a:t>
            </a:r>
            <a:r>
              <a:rPr lang="fr-FR" sz="4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lang="fr-FR" sz="4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pneumo-phtisiologie et allergologie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CHU </a:t>
            </a:r>
            <a:r>
              <a:rPr lang="fr-FR" sz="4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de BENI MESSOUS, Faculté De Médecine d’Alger, Algérie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39462" y="5778526"/>
            <a:ext cx="14624694" cy="36931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3949" tIns="181975" rIns="363949" bIns="18197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INTRODUCTION 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bronchopneumopathie chronique obstructive (BPCO) est une pathologie hétérogène fréquente et invalidante, à point de départ respiratoire, alourdi d’une  </a:t>
            </a:r>
            <a:r>
              <a:rPr lang="fr-FR" sz="44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morbi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-mortalité importante, pour laquelle les ressources thérapeutiques sont limitées. À l’instar du développement des biothérapies dans la pathologie asthmatique, la tendance actuelle est au </a:t>
            </a:r>
            <a:r>
              <a:rPr lang="fr-FR" sz="44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phénotypage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des patients atteints de BPCO afin de tendre vers une médecine personnalisée ajustée au profil inflammatoire de chacun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4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DUPILUMAB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C’est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 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anticorps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monoclonal 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recombinant humain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 type IgG4 qui inhibe 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signalisation de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l'interleukine-4 et l'interleukine-13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lang="fr-FR" sz="4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cytokines centrales de l’inflammation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type 2 (T2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L’étude 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BOREAS [1] 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pu démontrer que Le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dupilumab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améliore significativement les exacerbations modérées/sévères, la fonction respiratoire, la qualité de vie et les symptômes chez les patients atteints de BPCO avec une inflammation T2.</a:t>
            </a:r>
            <a:endParaRPr lang="fr-FR" sz="4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résultats de l’étude 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NOTUS [2]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confirment 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données décisives de l’étude de </a:t>
            </a:r>
            <a:r>
              <a:rPr lang="fr-FR" sz="44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phaseIII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BOREAS et montrent que, dans le 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traitement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 la BPCO avec signature 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inflammatoire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 type 2 (une éosinophilie 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sanguine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supérieure à 300/µL.), </a:t>
            </a:r>
            <a:r>
              <a:rPr lang="fr-FR" sz="44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Dupixent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permis de réduire significativement les 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exacerbations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(de 34 %) et d’améliorer la 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fonction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respiratoire, comparativement au 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Placebo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4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MEPOLIZUMAB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fr-FR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mepolizumab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un 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anticorps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monoclonal 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humanisé dirigé contre </a:t>
            </a:r>
            <a:endParaRPr lang="fr-FR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l'interleukine 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résultats 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études METREX / METERO 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suggèrent que l’inflammation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éosinophilique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voies aériennes contribue 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aux exacerbations 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BPCO, et que l’utilisation 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mepolizumab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 fonction du taux d’éosinophiles, pourrait constituer une approche précise. 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[7] 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essai de phase III est actuellement en cours, (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MATINEE)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44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ITEPEKIMAB </a:t>
            </a:r>
            <a:r>
              <a:rPr lang="fr-FR" sz="44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lang="fr-FR" sz="44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C’est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 anticorps 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monoclonal entièrement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humain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qui se lie 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à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l'interleukine-33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 l'inhibe.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IL33 est une </a:t>
            </a:r>
            <a:r>
              <a:rPr lang="fr-FR" sz="44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alarmine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Elle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est impliquée dans 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l’immunité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innée </a:t>
            </a:r>
            <a:endParaRPr lang="fr-FR" sz="4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type-2 et 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l’inflammation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allergique, </a:t>
            </a:r>
            <a:endParaRPr lang="fr-FR" sz="4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elle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pourrait 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être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une cible thérapeutique </a:t>
            </a:r>
            <a:endParaRPr lang="fr-FR" sz="4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choix pour 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traitement de BPCO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AERIFY1 et AERIFY2 : Deux études 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jumelles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 phase III incluant des patients 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symptomatiques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fr-FR" sz="44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exacerbateurs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fréquents (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 moins deux exacerbations modérées 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ou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une sévère l’année passée) et sevrés du 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tabac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depuis plus de 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mois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sont 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actuellement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 cours. Les premiers 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résultats </a:t>
            </a:r>
            <a:r>
              <a:rPr lang="fr-FR" sz="4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devraient être communiqués en </a:t>
            </a:r>
            <a:r>
              <a:rPr lang="fr-FR" sz="4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2025 [5]</a:t>
            </a:r>
            <a:endParaRPr lang="fr-FR" sz="44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5" descr="C:\Users\N'Tic\Desktop\images diverse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462" y="207749"/>
            <a:ext cx="4055465" cy="543576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4749592" y="37088046"/>
            <a:ext cx="15284005" cy="6215259"/>
          </a:xfrm>
          <a:prstGeom prst="rect">
            <a:avLst/>
          </a:prstGeom>
          <a:noFill/>
        </p:spPr>
        <p:txBody>
          <a:bodyPr wrap="square" lIns="363949" tIns="181975" rIns="363949" bIns="181975" rtlCol="0">
            <a:spAutoFit/>
          </a:bodyPr>
          <a:lstStyle/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BIBLIOGRAPHIE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rabicPeriod"/>
            </a:pPr>
            <a:endParaRPr lang="fr-FR" sz="1600" dirty="0" smtClean="0"/>
          </a:p>
          <a:p>
            <a:pPr marL="514350" indent="-514350">
              <a:buAutoNum type="arabicPeriod"/>
            </a:pPr>
            <a:r>
              <a:rPr lang="fr-FR" sz="1600" dirty="0"/>
              <a:t>Bhatt SP, Rabe KF, </a:t>
            </a:r>
            <a:r>
              <a:rPr lang="fr-FR" sz="1600" dirty="0" err="1"/>
              <a:t>Hanania</a:t>
            </a:r>
            <a:r>
              <a:rPr lang="fr-FR" sz="1600" dirty="0"/>
              <a:t> NA, </a:t>
            </a:r>
            <a:r>
              <a:rPr lang="fr-FR" sz="1600" dirty="0" err="1"/>
              <a:t>Vogelmeier</a:t>
            </a:r>
            <a:r>
              <a:rPr lang="fr-FR" sz="1600" dirty="0"/>
              <a:t> CF, Cole J, </a:t>
            </a:r>
            <a:r>
              <a:rPr lang="fr-FR" sz="1600" dirty="0" err="1"/>
              <a:t>Bafadhel</a:t>
            </a:r>
            <a:r>
              <a:rPr lang="fr-FR" sz="1600" dirty="0"/>
              <a:t> M, et al. </a:t>
            </a:r>
            <a:r>
              <a:rPr lang="fr-FR" sz="1600" dirty="0" err="1"/>
              <a:t>Dupilumab</a:t>
            </a:r>
            <a:r>
              <a:rPr lang="fr-FR" sz="1600" dirty="0"/>
              <a:t> for COPD </a:t>
            </a:r>
            <a:r>
              <a:rPr lang="fr-FR" sz="1600" dirty="0" err="1"/>
              <a:t>with</a:t>
            </a:r>
            <a:r>
              <a:rPr lang="fr-FR" sz="1600" dirty="0"/>
              <a:t> type 2 inflammation </a:t>
            </a:r>
            <a:r>
              <a:rPr lang="fr-FR" sz="1600" dirty="0" err="1"/>
              <a:t>indicated</a:t>
            </a:r>
            <a:r>
              <a:rPr lang="fr-FR" sz="1600" dirty="0"/>
              <a:t> by </a:t>
            </a:r>
            <a:r>
              <a:rPr lang="fr-FR" sz="1600" dirty="0" err="1"/>
              <a:t>eosinophil</a:t>
            </a:r>
            <a:r>
              <a:rPr lang="fr-FR" sz="1600" dirty="0"/>
              <a:t> </a:t>
            </a:r>
            <a:r>
              <a:rPr lang="fr-FR" sz="1600" dirty="0" err="1"/>
              <a:t>counts</a:t>
            </a:r>
            <a:r>
              <a:rPr lang="fr-FR" sz="1600" dirty="0"/>
              <a:t>. N </a:t>
            </a:r>
            <a:r>
              <a:rPr lang="fr-FR" sz="1600" dirty="0" err="1"/>
              <a:t>Engl</a:t>
            </a:r>
            <a:r>
              <a:rPr lang="fr-FR" sz="1600" dirty="0"/>
              <a:t> J Med. 21 mai </a:t>
            </a:r>
            <a:r>
              <a:rPr lang="fr-FR" sz="1600" dirty="0" smtClean="0"/>
              <a:t>2023</a:t>
            </a:r>
          </a:p>
          <a:p>
            <a:pPr marL="514350" indent="-514350">
              <a:buAutoNum type="arabicPeriod"/>
            </a:pPr>
            <a:r>
              <a:rPr lang="fr-FR" sz="1600" dirty="0"/>
              <a:t>Bhatt Surya P., Rabe Klaus F., </a:t>
            </a:r>
            <a:r>
              <a:rPr lang="fr-FR" sz="1600" dirty="0" err="1"/>
              <a:t>Hanania</a:t>
            </a:r>
            <a:r>
              <a:rPr lang="fr-FR" sz="1600" dirty="0"/>
              <a:t> Nicola A., </a:t>
            </a:r>
            <a:r>
              <a:rPr lang="fr-FR" sz="1600" dirty="0" err="1"/>
              <a:t>Vogelmeier</a:t>
            </a:r>
            <a:r>
              <a:rPr lang="fr-FR" sz="1600" dirty="0"/>
              <a:t> Claus F., </a:t>
            </a:r>
            <a:r>
              <a:rPr lang="fr-FR" sz="1600" dirty="0" err="1"/>
              <a:t>Bafadhel</a:t>
            </a:r>
            <a:r>
              <a:rPr lang="fr-FR" sz="1600" dirty="0"/>
              <a:t> Mona, </a:t>
            </a:r>
            <a:r>
              <a:rPr lang="fr-FR" sz="1600" dirty="0" err="1"/>
              <a:t>Christenson</a:t>
            </a:r>
            <a:r>
              <a:rPr lang="fr-FR" sz="1600" dirty="0"/>
              <a:t> </a:t>
            </a:r>
            <a:r>
              <a:rPr lang="fr-FR" sz="1600" dirty="0" err="1"/>
              <a:t>Stephanie</a:t>
            </a:r>
            <a:r>
              <a:rPr lang="fr-FR" sz="1600" dirty="0"/>
              <a:t> A., et al. </a:t>
            </a:r>
            <a:r>
              <a:rPr lang="fr-FR" sz="1600" dirty="0" err="1"/>
              <a:t>Dupilumab</a:t>
            </a:r>
            <a:r>
              <a:rPr lang="fr-FR" sz="1600" dirty="0"/>
              <a:t> for COPD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blood</a:t>
            </a:r>
            <a:r>
              <a:rPr lang="fr-FR" sz="1600" dirty="0"/>
              <a:t> </a:t>
            </a:r>
            <a:r>
              <a:rPr lang="fr-FR" sz="1600" dirty="0" err="1"/>
              <a:t>eosinophil</a:t>
            </a:r>
            <a:r>
              <a:rPr lang="fr-FR" sz="1600" dirty="0"/>
              <a:t> </a:t>
            </a:r>
            <a:r>
              <a:rPr lang="fr-FR" sz="1600" dirty="0" err="1"/>
              <a:t>evidence</a:t>
            </a:r>
            <a:r>
              <a:rPr lang="fr-FR" sz="1600" dirty="0"/>
              <a:t> of type 2 inflammation. N </a:t>
            </a:r>
            <a:r>
              <a:rPr lang="fr-FR" sz="1600" dirty="0" err="1"/>
              <a:t>Engl</a:t>
            </a:r>
            <a:r>
              <a:rPr lang="fr-FR" sz="1600" dirty="0"/>
              <a:t> J Med </a:t>
            </a:r>
            <a:r>
              <a:rPr lang="fr-FR" sz="1600" dirty="0" smtClean="0"/>
              <a:t>2024</a:t>
            </a:r>
          </a:p>
          <a:p>
            <a:pPr marL="514350" indent="-514350">
              <a:buAutoNum type="arabicPeriod"/>
            </a:pPr>
            <a:r>
              <a:rPr lang="fr-FR" sz="1600" dirty="0" err="1"/>
              <a:t>Corren</a:t>
            </a:r>
            <a:r>
              <a:rPr lang="fr-FR" sz="1600" dirty="0"/>
              <a:t> J, </a:t>
            </a:r>
            <a:r>
              <a:rPr lang="fr-FR" sz="1600" dirty="0" err="1"/>
              <a:t>Parnes</a:t>
            </a:r>
            <a:r>
              <a:rPr lang="fr-FR" sz="1600" dirty="0"/>
              <a:t> JR, Wang L, Mo M, </a:t>
            </a:r>
            <a:r>
              <a:rPr lang="fr-FR" sz="1600" dirty="0" err="1"/>
              <a:t>Roseti</a:t>
            </a:r>
            <a:r>
              <a:rPr lang="fr-FR" sz="1600" dirty="0"/>
              <a:t> SL, Griffiths JM, et al. </a:t>
            </a:r>
            <a:r>
              <a:rPr lang="fr-FR" sz="1600" dirty="0" err="1"/>
              <a:t>Tezepelumab</a:t>
            </a:r>
            <a:r>
              <a:rPr lang="fr-FR" sz="1600" dirty="0"/>
              <a:t> in </a:t>
            </a:r>
            <a:r>
              <a:rPr lang="fr-FR" sz="1600" dirty="0" err="1"/>
              <a:t>Adults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Uncontrolled</a:t>
            </a:r>
            <a:r>
              <a:rPr lang="fr-FR" sz="1600" dirty="0"/>
              <a:t> </a:t>
            </a:r>
            <a:r>
              <a:rPr lang="fr-FR" sz="1600" dirty="0" err="1"/>
              <a:t>Asthma</a:t>
            </a:r>
            <a:r>
              <a:rPr lang="fr-FR" sz="1600" dirty="0"/>
              <a:t>. N </a:t>
            </a:r>
            <a:r>
              <a:rPr lang="fr-FR" sz="1600" dirty="0" err="1"/>
              <a:t>Engl</a:t>
            </a:r>
            <a:r>
              <a:rPr lang="fr-FR" sz="1600" dirty="0"/>
              <a:t> J Med. 7 sept 2017;377(10):936-46</a:t>
            </a:r>
            <a:r>
              <a:rPr lang="fr-FR" sz="1600" dirty="0" smtClean="0"/>
              <a:t>Papi </a:t>
            </a:r>
            <a:r>
              <a:rPr lang="fr-FR" sz="1600" dirty="0"/>
              <a:t>A, </a:t>
            </a:r>
            <a:r>
              <a:rPr lang="fr-FR" sz="1600" dirty="0" err="1"/>
              <a:t>Bellettato</a:t>
            </a:r>
            <a:r>
              <a:rPr lang="fr-FR" sz="1600" dirty="0"/>
              <a:t> CM, </a:t>
            </a:r>
            <a:r>
              <a:rPr lang="fr-FR" sz="1600" dirty="0" err="1"/>
              <a:t>Braccioni</a:t>
            </a:r>
            <a:r>
              <a:rPr lang="fr-FR" sz="1600" dirty="0"/>
              <a:t> F, </a:t>
            </a:r>
            <a:r>
              <a:rPr lang="fr-FR" sz="1600" dirty="0" err="1"/>
              <a:t>Romagnoli</a:t>
            </a:r>
            <a:r>
              <a:rPr lang="fr-FR" sz="1600" dirty="0"/>
              <a:t> M, </a:t>
            </a:r>
            <a:r>
              <a:rPr lang="fr-FR" sz="1600" dirty="0" err="1"/>
              <a:t>Casolari</a:t>
            </a:r>
            <a:r>
              <a:rPr lang="fr-FR" sz="1600" dirty="0"/>
              <a:t> P, </a:t>
            </a:r>
            <a:r>
              <a:rPr lang="fr-FR" sz="1600" dirty="0" err="1"/>
              <a:t>Caramori</a:t>
            </a:r>
            <a:r>
              <a:rPr lang="fr-FR" sz="1600" dirty="0"/>
              <a:t> G, et al. Infections and </a:t>
            </a:r>
            <a:r>
              <a:rPr lang="fr-FR" sz="1600" dirty="0" err="1"/>
              <a:t>Airway</a:t>
            </a:r>
            <a:r>
              <a:rPr lang="fr-FR" sz="1600" dirty="0"/>
              <a:t> Inflammation in </a:t>
            </a:r>
            <a:r>
              <a:rPr lang="fr-FR" sz="1600" dirty="0" err="1"/>
              <a:t>Chronic</a:t>
            </a:r>
            <a:r>
              <a:rPr lang="fr-FR" sz="1600" dirty="0"/>
              <a:t> Obstructive </a:t>
            </a:r>
            <a:r>
              <a:rPr lang="fr-FR" sz="1600" dirty="0" err="1"/>
              <a:t>Pulmonary</a:t>
            </a:r>
            <a:r>
              <a:rPr lang="fr-FR" sz="1600" dirty="0"/>
              <a:t> </a:t>
            </a:r>
            <a:r>
              <a:rPr lang="fr-FR" sz="1600" dirty="0" err="1"/>
              <a:t>Disease</a:t>
            </a:r>
            <a:r>
              <a:rPr lang="fr-FR" sz="1600" dirty="0"/>
              <a:t> </a:t>
            </a:r>
            <a:r>
              <a:rPr lang="fr-FR" sz="1600" dirty="0" err="1"/>
              <a:t>Severe</a:t>
            </a:r>
            <a:r>
              <a:rPr lang="fr-FR" sz="1600" dirty="0"/>
              <a:t> Exacerbations. Am J </a:t>
            </a:r>
            <a:r>
              <a:rPr lang="fr-FR" sz="1600" dirty="0" err="1"/>
              <a:t>Respir</a:t>
            </a:r>
            <a:r>
              <a:rPr lang="fr-FR" sz="1600" dirty="0"/>
              <a:t> </a:t>
            </a:r>
            <a:r>
              <a:rPr lang="fr-FR" sz="1600" dirty="0" err="1"/>
              <a:t>Crit</a:t>
            </a:r>
            <a:r>
              <a:rPr lang="fr-FR" sz="1600" dirty="0"/>
              <a:t> Care Med </a:t>
            </a:r>
            <a:r>
              <a:rPr lang="fr-FR" sz="1600" dirty="0" smtClean="0"/>
              <a:t>2006;173:1114‑21</a:t>
            </a:r>
          </a:p>
          <a:p>
            <a:pPr marL="514350" indent="-514350">
              <a:buAutoNum type="arabicPeriod"/>
            </a:pPr>
            <a:r>
              <a:rPr lang="fr-FR" sz="1600" dirty="0"/>
              <a:t>D. Singh, M. </a:t>
            </a:r>
            <a:r>
              <a:rPr lang="fr-FR" sz="1600" dirty="0" err="1"/>
              <a:t>Bafadhel</a:t>
            </a:r>
            <a:r>
              <a:rPr lang="fr-FR" sz="1600" dirty="0"/>
              <a:t>, C.E. </a:t>
            </a:r>
            <a:r>
              <a:rPr lang="fr-FR" sz="1600" dirty="0" err="1"/>
              <a:t>Brightling</a:t>
            </a:r>
            <a:r>
              <a:rPr lang="fr-FR" sz="1600" dirty="0"/>
              <a:t>, K.F. Rabe et al. </a:t>
            </a:r>
            <a:r>
              <a:rPr lang="fr-FR" sz="1600" dirty="0" err="1"/>
              <a:t>Tezepelumab</a:t>
            </a:r>
            <a:r>
              <a:rPr lang="fr-FR" sz="1600" dirty="0"/>
              <a:t> in </a:t>
            </a:r>
            <a:r>
              <a:rPr lang="fr-FR" sz="1600" dirty="0" err="1"/>
              <a:t>Adults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Moderate</a:t>
            </a:r>
            <a:r>
              <a:rPr lang="fr-FR" sz="1600" dirty="0"/>
              <a:t> to </a:t>
            </a:r>
            <a:r>
              <a:rPr lang="fr-FR" sz="1600" dirty="0" err="1"/>
              <a:t>Very</a:t>
            </a:r>
            <a:r>
              <a:rPr lang="fr-FR" sz="1600" dirty="0"/>
              <a:t> </a:t>
            </a:r>
            <a:r>
              <a:rPr lang="fr-FR" sz="1600" dirty="0" err="1"/>
              <a:t>Severe</a:t>
            </a:r>
            <a:r>
              <a:rPr lang="fr-FR" sz="1600" dirty="0"/>
              <a:t> </a:t>
            </a:r>
            <a:r>
              <a:rPr lang="fr-FR" sz="1600" dirty="0" err="1"/>
              <a:t>Chronic</a:t>
            </a:r>
            <a:r>
              <a:rPr lang="fr-FR" sz="1600" dirty="0"/>
              <a:t> Obstructive </a:t>
            </a:r>
            <a:r>
              <a:rPr lang="fr-FR" sz="1600" dirty="0" err="1"/>
              <a:t>Pulmonary</a:t>
            </a:r>
            <a:r>
              <a:rPr lang="fr-FR" sz="1600" dirty="0"/>
              <a:t> </a:t>
            </a:r>
            <a:r>
              <a:rPr lang="fr-FR" sz="1600" dirty="0" err="1"/>
              <a:t>Disease</a:t>
            </a:r>
            <a:r>
              <a:rPr lang="fr-FR" sz="1600" dirty="0"/>
              <a:t> (COPD): </a:t>
            </a:r>
            <a:r>
              <a:rPr lang="fr-FR" sz="1600" dirty="0" err="1"/>
              <a:t>Efficacy</a:t>
            </a:r>
            <a:r>
              <a:rPr lang="fr-FR" sz="1600" dirty="0"/>
              <a:t> and </a:t>
            </a:r>
            <a:r>
              <a:rPr lang="fr-FR" sz="1600" dirty="0" err="1"/>
              <a:t>Safety</a:t>
            </a:r>
            <a:r>
              <a:rPr lang="fr-FR" sz="1600" dirty="0"/>
              <a:t> </a:t>
            </a:r>
            <a:r>
              <a:rPr lang="fr-FR" sz="1600" dirty="0" err="1"/>
              <a:t>From</a:t>
            </a:r>
            <a:r>
              <a:rPr lang="fr-FR" sz="1600" dirty="0"/>
              <a:t> the Phase 2a COURSE </a:t>
            </a:r>
            <a:r>
              <a:rPr lang="fr-FR" sz="1600" dirty="0" err="1"/>
              <a:t>Study</a:t>
            </a:r>
            <a:r>
              <a:rPr lang="fr-FR" sz="1600" dirty="0"/>
              <a:t>. Am J </a:t>
            </a:r>
            <a:r>
              <a:rPr lang="fr-FR" sz="1600" dirty="0" err="1"/>
              <a:t>Respir</a:t>
            </a:r>
            <a:r>
              <a:rPr lang="fr-FR" sz="1600" dirty="0"/>
              <a:t> </a:t>
            </a:r>
            <a:r>
              <a:rPr lang="fr-FR" sz="1600" dirty="0" err="1"/>
              <a:t>Crit</a:t>
            </a:r>
            <a:r>
              <a:rPr lang="fr-FR" sz="1600" dirty="0"/>
              <a:t> Care Med </a:t>
            </a:r>
            <a:r>
              <a:rPr lang="fr-FR" sz="1600" dirty="0" smtClean="0"/>
              <a:t>2024;209:A2782</a:t>
            </a:r>
          </a:p>
          <a:p>
            <a:pPr marL="514350" indent="-514350">
              <a:buAutoNum type="arabicPeriod"/>
            </a:pPr>
            <a:r>
              <a:rPr lang="fr-FR" sz="1600" dirty="0"/>
              <a:t>Rabe KF, </a:t>
            </a:r>
            <a:r>
              <a:rPr lang="fr-FR" sz="1600" dirty="0" err="1"/>
              <a:t>Celli</a:t>
            </a:r>
            <a:r>
              <a:rPr lang="fr-FR" sz="1600" dirty="0"/>
              <a:t> BR, Wechsler ME, </a:t>
            </a:r>
            <a:r>
              <a:rPr lang="fr-FR" sz="1600" dirty="0" err="1"/>
              <a:t>Abdulai</a:t>
            </a:r>
            <a:r>
              <a:rPr lang="fr-FR" sz="1600" dirty="0"/>
              <a:t> RM, </a:t>
            </a:r>
            <a:r>
              <a:rPr lang="fr-FR" sz="1600" dirty="0" err="1"/>
              <a:t>Luo</a:t>
            </a:r>
            <a:r>
              <a:rPr lang="fr-FR" sz="1600" dirty="0"/>
              <a:t> X, </a:t>
            </a:r>
            <a:r>
              <a:rPr lang="fr-FR" sz="1600" dirty="0" err="1"/>
              <a:t>Boomsma</a:t>
            </a:r>
            <a:r>
              <a:rPr lang="fr-FR" sz="1600" dirty="0"/>
              <a:t> MM, et al. </a:t>
            </a:r>
            <a:r>
              <a:rPr lang="fr-FR" sz="1600" dirty="0" err="1"/>
              <a:t>Safety</a:t>
            </a:r>
            <a:r>
              <a:rPr lang="fr-FR" sz="1600" dirty="0"/>
              <a:t> and </a:t>
            </a:r>
            <a:r>
              <a:rPr lang="fr-FR" sz="1600" dirty="0" err="1"/>
              <a:t>efficacy</a:t>
            </a:r>
            <a:r>
              <a:rPr lang="fr-FR" sz="1600" dirty="0"/>
              <a:t> of </a:t>
            </a:r>
            <a:r>
              <a:rPr lang="fr-FR" sz="1600" dirty="0" err="1"/>
              <a:t>itepekimab</a:t>
            </a:r>
            <a:r>
              <a:rPr lang="fr-FR" sz="1600" dirty="0"/>
              <a:t> in patients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moderate</a:t>
            </a:r>
            <a:r>
              <a:rPr lang="fr-FR" sz="1600" dirty="0"/>
              <a:t>-to-</a:t>
            </a:r>
            <a:r>
              <a:rPr lang="fr-FR" sz="1600" dirty="0" err="1"/>
              <a:t>severe</a:t>
            </a:r>
            <a:r>
              <a:rPr lang="fr-FR" sz="1600" dirty="0"/>
              <a:t> COPD: a </a:t>
            </a:r>
            <a:r>
              <a:rPr lang="fr-FR" sz="1600" dirty="0" err="1"/>
              <a:t>genetic</a:t>
            </a:r>
            <a:r>
              <a:rPr lang="fr-FR" sz="1600" dirty="0"/>
              <a:t> association </a:t>
            </a:r>
            <a:r>
              <a:rPr lang="fr-FR" sz="1600" dirty="0" err="1"/>
              <a:t>study</a:t>
            </a:r>
            <a:r>
              <a:rPr lang="fr-FR" sz="1600" dirty="0"/>
              <a:t> and </a:t>
            </a:r>
            <a:r>
              <a:rPr lang="fr-FR" sz="1600" dirty="0" err="1"/>
              <a:t>randomised</a:t>
            </a:r>
            <a:r>
              <a:rPr lang="fr-FR" sz="1600" dirty="0"/>
              <a:t>, double-</a:t>
            </a:r>
            <a:r>
              <a:rPr lang="fr-FR" sz="1600" dirty="0" err="1"/>
              <a:t>blind</a:t>
            </a:r>
            <a:r>
              <a:rPr lang="fr-FR" sz="1600" dirty="0"/>
              <a:t>, phase 2a trial. Lancet </a:t>
            </a:r>
            <a:r>
              <a:rPr lang="fr-FR" sz="1600" dirty="0" err="1"/>
              <a:t>Respir</a:t>
            </a:r>
            <a:r>
              <a:rPr lang="fr-FR" sz="1600" dirty="0"/>
              <a:t> Med. </a:t>
            </a:r>
            <a:r>
              <a:rPr lang="fr-FR" sz="1600" dirty="0" err="1"/>
              <a:t>nov</a:t>
            </a:r>
            <a:r>
              <a:rPr lang="fr-FR" sz="1600" dirty="0"/>
              <a:t> 2021;9(11):</a:t>
            </a:r>
            <a:r>
              <a:rPr lang="fr-FR" sz="1600" dirty="0" smtClean="0"/>
              <a:t>1288-98</a:t>
            </a:r>
          </a:p>
          <a:p>
            <a:pPr marL="514350" indent="-514350">
              <a:buAutoNum type="arabicPeriod"/>
            </a:pPr>
            <a:r>
              <a:rPr lang="fr-FR" sz="1600" dirty="0"/>
              <a:t>ASTRAZENECA: Efficacité et innocuité du </a:t>
            </a:r>
            <a:r>
              <a:rPr lang="fr-FR" sz="1600" dirty="0" err="1"/>
              <a:t>tozorakimab</a:t>
            </a:r>
            <a:r>
              <a:rPr lang="fr-FR" sz="1600" dirty="0"/>
              <a:t> dans la maladie pulmonaire obstructive chronique symptomatique avec antécédents d'exacerbations. (TITANIA). </a:t>
            </a:r>
            <a:r>
              <a:rPr lang="fr-FR" sz="1600" dirty="0" err="1"/>
              <a:t>AstraZeneca</a:t>
            </a:r>
            <a:r>
              <a:rPr lang="fr-FR" sz="1600" dirty="0"/>
              <a:t> </a:t>
            </a:r>
            <a:r>
              <a:rPr lang="fr-FR" sz="1600" dirty="0" err="1"/>
              <a:t>Clinical</a:t>
            </a:r>
            <a:r>
              <a:rPr lang="fr-FR" sz="1600" dirty="0"/>
              <a:t> </a:t>
            </a:r>
            <a:r>
              <a:rPr lang="fr-FR" sz="1600" dirty="0" err="1"/>
              <a:t>Study</a:t>
            </a:r>
            <a:r>
              <a:rPr lang="fr-FR" sz="1600" dirty="0"/>
              <a:t> Information Center. Mise à jour le 18 septembre 2024 [Consulté le 10/10/2024]. Disponible sur : https://ichgcp.net/fr/clinical-trialsregistry/NCT05158387</a:t>
            </a:r>
            <a:endParaRPr lang="fr-FR" sz="1600" dirty="0" smtClean="0"/>
          </a:p>
          <a:p>
            <a:pPr marL="514350" indent="-514350">
              <a:buAutoNum type="arabicPeriod"/>
            </a:pPr>
            <a:r>
              <a:rPr lang="fr-FR" sz="1600" dirty="0" err="1"/>
              <a:t>Pavord</a:t>
            </a:r>
            <a:r>
              <a:rPr lang="fr-FR" sz="1600" dirty="0"/>
              <a:t> ID, Chapman KR, </a:t>
            </a:r>
            <a:r>
              <a:rPr lang="fr-FR" sz="1600" dirty="0" err="1"/>
              <a:t>Bafadhel</a:t>
            </a:r>
            <a:r>
              <a:rPr lang="fr-FR" sz="1600" dirty="0"/>
              <a:t> M, </a:t>
            </a:r>
            <a:r>
              <a:rPr lang="fr-FR" sz="1600" dirty="0" err="1"/>
              <a:t>Sciurba</a:t>
            </a:r>
            <a:r>
              <a:rPr lang="fr-FR" sz="1600" dirty="0"/>
              <a:t> FC, Bradford ES, </a:t>
            </a:r>
            <a:r>
              <a:rPr lang="fr-FR" sz="1600" dirty="0" err="1"/>
              <a:t>Schweiker</a:t>
            </a:r>
            <a:r>
              <a:rPr lang="fr-FR" sz="1600" dirty="0"/>
              <a:t> Harris S, et al. </a:t>
            </a:r>
            <a:r>
              <a:rPr lang="fr-FR" sz="1600" dirty="0" err="1"/>
              <a:t>Mepolizumab</a:t>
            </a:r>
            <a:r>
              <a:rPr lang="fr-FR" sz="1600" dirty="0"/>
              <a:t> for </a:t>
            </a:r>
            <a:r>
              <a:rPr lang="fr-FR" sz="1600" dirty="0" err="1"/>
              <a:t>eosinophilassociated</a:t>
            </a:r>
            <a:r>
              <a:rPr lang="fr-FR" sz="1600" dirty="0"/>
              <a:t> COPD: </a:t>
            </a:r>
            <a:r>
              <a:rPr lang="fr-FR" sz="1600" dirty="0" err="1"/>
              <a:t>analysis</a:t>
            </a:r>
            <a:r>
              <a:rPr lang="fr-FR" sz="1600" dirty="0"/>
              <a:t> of METREX and METREO. Int J </a:t>
            </a:r>
            <a:r>
              <a:rPr lang="fr-FR" sz="1600" dirty="0" err="1"/>
              <a:t>Chron</a:t>
            </a:r>
            <a:r>
              <a:rPr lang="fr-FR" sz="1600" dirty="0"/>
              <a:t> </a:t>
            </a:r>
            <a:r>
              <a:rPr lang="fr-FR" sz="1600" dirty="0" err="1"/>
              <a:t>Obstruct</a:t>
            </a:r>
            <a:r>
              <a:rPr lang="fr-FR" sz="1600" dirty="0"/>
              <a:t> </a:t>
            </a:r>
            <a:r>
              <a:rPr lang="fr-FR" sz="1600" dirty="0" err="1"/>
              <a:t>Pulmon</a:t>
            </a:r>
            <a:r>
              <a:rPr lang="fr-FR" sz="1600" dirty="0"/>
              <a:t> Dis. 16 juin 2021;16:1755-70</a:t>
            </a:r>
            <a:r>
              <a:rPr lang="fr-FR" sz="1600" dirty="0" smtClean="0"/>
              <a:t>.</a:t>
            </a:r>
          </a:p>
          <a:p>
            <a:pPr marL="514350" indent="-514350">
              <a:buAutoNum type="arabicPeriod"/>
            </a:pPr>
            <a:r>
              <a:rPr lang="fr-FR" sz="1600" dirty="0"/>
              <a:t>Sanofi. Communiqué de presse : </a:t>
            </a:r>
            <a:r>
              <a:rPr lang="fr-FR" sz="1600" dirty="0" err="1"/>
              <a:t>Dupixent</a:t>
            </a:r>
            <a:r>
              <a:rPr lang="fr-FR" sz="1600" dirty="0"/>
              <a:t> devient le tout premier médicament ciblé pour le traitement de la BPCO approuvé dans l’Union européenne. Sanofi ; 2024 </a:t>
            </a:r>
            <a:r>
              <a:rPr lang="fr-FR" sz="1600" dirty="0" err="1"/>
              <a:t>Jul</a:t>
            </a:r>
            <a:r>
              <a:rPr lang="fr-FR" sz="1600" dirty="0"/>
              <a:t> 3 [consulté le 10 </a:t>
            </a:r>
            <a:r>
              <a:rPr lang="fr-FR" sz="1600" dirty="0" err="1"/>
              <a:t>oct</a:t>
            </a:r>
            <a:r>
              <a:rPr lang="fr-FR" sz="1600" dirty="0"/>
              <a:t> 2024]. Disponible sur: https://www.sanofi.com/fr/mediaroom/communiques-depresse/2024/2024-07-03-05-38-39- </a:t>
            </a:r>
            <a:r>
              <a:rPr lang="fr-FR" sz="1600" dirty="0" smtClean="0"/>
              <a:t>2907918</a:t>
            </a:r>
          </a:p>
          <a:p>
            <a:pPr marL="514350" indent="-514350">
              <a:buAutoNum type="arabicPeriod"/>
            </a:pPr>
            <a:r>
              <a:rPr lang="fr-FR" sz="1600" dirty="0"/>
              <a:t>Sanofi. Communiqué de presse : </a:t>
            </a:r>
            <a:r>
              <a:rPr lang="fr-FR" sz="1600" dirty="0" err="1"/>
              <a:t>Dupixent</a:t>
            </a:r>
            <a:r>
              <a:rPr lang="fr-FR" sz="1600" dirty="0"/>
              <a:t> devient le tout premier médicament ciblé pour le traitement de la BPCO approuvé dans aux États-Unis pour le traitement de la BPCO Sanofi ; 27 septembre 2024 [consulté le 10 </a:t>
            </a:r>
            <a:r>
              <a:rPr lang="fr-FR" sz="1600" dirty="0" err="1"/>
              <a:t>oct</a:t>
            </a:r>
            <a:r>
              <a:rPr lang="fr-FR" sz="1600" dirty="0"/>
              <a:t> 2024]. Disponible sur : https://www.sanofi.com/assets/do </a:t>
            </a:r>
            <a:r>
              <a:rPr lang="fr-FR" sz="1600" dirty="0" err="1"/>
              <a:t>tcom</a:t>
            </a:r>
            <a:r>
              <a:rPr lang="fr-FR" sz="1600" dirty="0"/>
              <a:t>/</a:t>
            </a:r>
            <a:r>
              <a:rPr lang="fr-FR" sz="1600" dirty="0" err="1"/>
              <a:t>pressreleases</a:t>
            </a:r>
            <a:r>
              <a:rPr lang="fr-FR" sz="1600" dirty="0"/>
              <a:t>/2024/2024-09- 27-13-35-00-2954551-fr.pd</a:t>
            </a:r>
            <a:endParaRPr lang="fr-FR" sz="16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6761" y="207749"/>
            <a:ext cx="4167819" cy="5435760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-207749"/>
            <a:ext cx="139462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 </a:t>
            </a:r>
            <a:r>
              <a:rPr kumimoji="0" lang="fr-FR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9571" y="14152743"/>
            <a:ext cx="4356954" cy="24816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9075" y="16408926"/>
            <a:ext cx="4057946" cy="3060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9346" y="25508718"/>
            <a:ext cx="5017405" cy="26649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9302" y="33534336"/>
            <a:ext cx="4356954" cy="4191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995971" y="5778526"/>
            <a:ext cx="15128609" cy="314631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ASTEGOLIMAB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C’est 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anticrops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monoclonal anti ST2 </a:t>
            </a:r>
            <a:endParaRPr lang="fr-FR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</a:t>
            </a:r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récépteur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IL33) qui a fait ses preuves </a:t>
            </a:r>
            <a:endParaRPr lang="fr-FR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traitement de l’asthme </a:t>
            </a:r>
            <a:endParaRPr lang="fr-FR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étude de phase </a:t>
            </a:r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IIb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randomisée, en 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</a:p>
          <a:p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aveugle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contrôlée par placebo et multicentrique pour évaluer l'efficacité et l'innocuité 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l'</a:t>
            </a:r>
            <a:r>
              <a:rPr lang="fr-FR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astégolimab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chez les patients atteints de maladie pulmonaire obstructive chronique est en 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cours.</a:t>
            </a:r>
          </a:p>
          <a:p>
            <a:endParaRPr lang="fr-FR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TOZORAKIMAB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fr-FR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C’est 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anticorps 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anti-IL-33 </a:t>
            </a:r>
          </a:p>
          <a:p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 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inhibe la signalisation de 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l’IL33 </a:t>
            </a:r>
          </a:p>
          <a:p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 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ST2 et RAGE/EGFR pour réduire </a:t>
            </a:r>
          </a:p>
          <a:p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l’inflammation et le dysfonctionnement 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épithélial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résultats d’essai clinique de phase 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ont 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montré une amélioration non 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significative 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VEMS de 12mL dans le 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groupe </a:t>
            </a:r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tozorakimab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versus 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placebo</a:t>
            </a:r>
          </a:p>
          <a:p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études de phase 3 (étude TITANIA et 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étude 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MIRANDA) sont en cours afin 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d’évaluer 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l’efficacité et l’innocuité le </a:t>
            </a:r>
            <a:r>
              <a:rPr lang="fr-FR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Tozorakimab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[6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fr-FR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TEZEPELUMAB:</a:t>
            </a:r>
          </a:p>
          <a:p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nticorps 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ciblant la TSLP, a montré </a:t>
            </a:r>
            <a:endParaRPr lang="fr-FR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bénéfice dans l’asthme avec </a:t>
            </a:r>
            <a:endParaRPr lang="fr-FR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réduction des exacerbations, </a:t>
            </a:r>
            <a:endParaRPr lang="fr-FR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éosinophiles et 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meilleure</a:t>
            </a:r>
          </a:p>
          <a:p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ontrôle dans la maladie. [3]Dans 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BPCO </a:t>
            </a:r>
          </a:p>
          <a:p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résultats de 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l’essai 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clinique de phase II (Etude COURSE) 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viennent 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d’être 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publiés</a:t>
            </a:r>
          </a:p>
          <a:p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résultats primaires ont montré que le traitement par </a:t>
            </a:r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Tezspire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entraîné une réduction numérique de 17 % du taux annuel d'exacerbations modérées ou sévères de la BPCO par rapport au placebo à la semaine 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[4]</a:t>
            </a:r>
          </a:p>
          <a:p>
            <a:endParaRPr lang="fr-FR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</a:p>
          <a:p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L’Agence européenne des 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médicaments ainsi que la FDA ont 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approuvé le </a:t>
            </a:r>
            <a:r>
              <a:rPr lang="fr-FR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Dupixent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dans le traitement de la BPCO a éosinophilie sanguine élevé [8-9]. Il 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devient ainsi le tout premier médicament ciblé pour le traitement de la BPC</a:t>
            </a:r>
            <a:endParaRPr lang="fr-FR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L'avènement des biothérapies dans la BPCO est synonyme d'espoir pour les années à venir. Néanmoins, l'inflammation de type 2 concerne uniquement 10 à 40 % des patients atteints de BPCO et les biothérapies ciblant cette voie ne pourront être proposées qu’à une petite proportion de patients sélectionnés c’est pourquoi la voie des </a:t>
            </a:r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alarmines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arrivent très tôt dans la cascade inflammatoire trouvent tout son intérêt.</a:t>
            </a:r>
            <a:endParaRPr lang="fr-FR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93115" y="6173777"/>
            <a:ext cx="4320480" cy="294083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5083" y="11899206"/>
            <a:ext cx="4644516" cy="3048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40987" y="20180126"/>
            <a:ext cx="5328592" cy="3119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6321910</TotalTime>
  <Words>813</Words>
  <Application>Microsoft Office PowerPoint</Application>
  <PresentationFormat>Personnalisé</PresentationFormat>
  <Paragraphs>71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BlinkMacSystemFont</vt:lpstr>
      <vt:lpstr>Calibri</vt:lpstr>
      <vt:lpstr>Calibri Light</vt:lpstr>
      <vt:lpstr>Times New Roman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N'Tic</dc:creator>
  <cp:lastModifiedBy>Pc</cp:lastModifiedBy>
  <cp:revision>145</cp:revision>
  <dcterms:created xsi:type="dcterms:W3CDTF">2022-11-23T14:42:18Z</dcterms:created>
  <dcterms:modified xsi:type="dcterms:W3CDTF">2024-11-27T09:24:50Z</dcterms:modified>
</cp:coreProperties>
</file>